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1" r:id="rId2"/>
  </p:sldMasterIdLst>
  <p:notesMasterIdLst>
    <p:notesMasterId r:id="rId18"/>
  </p:notesMasterIdLst>
  <p:handoutMasterIdLst>
    <p:handoutMasterId r:id="rId19"/>
  </p:handoutMasterIdLst>
  <p:sldIdLst>
    <p:sldId id="278" r:id="rId3"/>
    <p:sldId id="372" r:id="rId4"/>
    <p:sldId id="395" r:id="rId5"/>
    <p:sldId id="392" r:id="rId6"/>
    <p:sldId id="376" r:id="rId7"/>
    <p:sldId id="396" r:id="rId8"/>
    <p:sldId id="381" r:id="rId9"/>
    <p:sldId id="393" r:id="rId10"/>
    <p:sldId id="383" r:id="rId11"/>
    <p:sldId id="397" r:id="rId12"/>
    <p:sldId id="398" r:id="rId13"/>
    <p:sldId id="399" r:id="rId14"/>
    <p:sldId id="400" r:id="rId15"/>
    <p:sldId id="401" r:id="rId16"/>
    <p:sldId id="308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ek Jetmar" initials="MJ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1799" autoAdjust="0"/>
  </p:normalViewPr>
  <p:slideViewPr>
    <p:cSldViewPr>
      <p:cViewPr varScale="1">
        <p:scale>
          <a:sx n="67" d="100"/>
          <a:sy n="67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6C295-DCA8-4A04-8B9B-D9B8A0279221}" type="datetimeFigureOut">
              <a:rPr lang="cs-CZ" smtClean="0"/>
              <a:pPr/>
              <a:t>17.05.2017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E22AB-5231-4C57-A1A8-D7FBCEB5A19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907175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6AD11-756C-4C4D-808C-5A4368380A5E}" type="datetimeFigureOut">
              <a:rPr lang="cs-CZ" smtClean="0"/>
              <a:pPr/>
              <a:t>17.05.2017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7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DE541-6B18-47B4-9809-DFC6254282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24600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0767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200" dirty="0" smtClean="0"/>
              <a:t>EK k 29.09. 2016 schválila aktualizaci Národní RIS3 strategie pro ČR a ukončila tak předběžnou podmínku 1.1 – Výzkum a vývoj.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6656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200" dirty="0" smtClean="0"/>
              <a:t>EK k 29.09. 2016 schválila aktualizaci Národní RIS3 strategie pro ČR a ukončila tak předběžnou podmínku 1.1 – Výzkum a vývoj.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66566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69237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83245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6621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4657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380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08ED30-CFE6-459E-AD67-AB1966F0D5BD}" type="slidenum">
              <a:rPr kumimoji="0" lang="cs-CZ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9895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08ED30-CFE6-459E-AD67-AB1966F0D5BD}" type="slidenum">
              <a:rPr lang="cs-CZ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74081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xmlns="" val="1003270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08ED30-CFE6-459E-AD67-AB1966F0D5BD}" type="slidenum">
              <a:rPr lang="cs-CZ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4157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9221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5728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8084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4262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0700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6377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3297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7092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613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délník 26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072462" y="6500834"/>
            <a:ext cx="609600" cy="35719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fld id="{5808ED30-CFE6-459E-AD67-AB1966F0D5BD}" type="slidenum">
              <a:rPr lang="cs-CZ" smtClean="0">
                <a:solidFill>
                  <a:prstClr val="black"/>
                </a:solidFill>
              </a:rPr>
              <a:pPr/>
              <a:t>‹#›</a:t>
            </a:fld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26" name="Obrázek 25" descr="linka_logo_1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726548"/>
          </a:xfrm>
          <a:prstGeom prst="rect">
            <a:avLst/>
          </a:prstGeom>
        </p:spPr>
      </p:pic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28596" y="428604"/>
            <a:ext cx="4000528" cy="50006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kumimoji="0" lang="cs-CZ" dirty="0" err="1" smtClean="0"/>
              <a:t>Titulka</a:t>
            </a:r>
            <a:endParaRPr kumimoji="0" lang="en-US" dirty="0"/>
          </a:p>
        </p:txBody>
      </p:sp>
      <p:sp>
        <p:nvSpPr>
          <p:cNvPr id="28" name="TextovéPole 27"/>
          <p:cNvSpPr txBox="1"/>
          <p:nvPr userDrawn="1"/>
        </p:nvSpPr>
        <p:spPr>
          <a:xfrm>
            <a:off x="357158" y="6500834"/>
            <a:ext cx="5500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sz="16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Sekce místopředsedy vlády pro vědu, výzkum a inovace | www.</a:t>
            </a:r>
            <a:r>
              <a:rPr lang="cs-CZ" sz="16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vyzkum.cz</a:t>
            </a:r>
            <a:endParaRPr lang="cs-CZ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30" name="Přímá spojovací čára 29"/>
          <p:cNvCxnSpPr/>
          <p:nvPr userDrawn="1"/>
        </p:nvCxnSpPr>
        <p:spPr>
          <a:xfrm rot="10800000">
            <a:off x="428596" y="6500834"/>
            <a:ext cx="7429552" cy="1588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7727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7" r:id="rId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 Aktivizace aktérů v oblasti výzkumu, vývoje a inovací v kontextu přípravy a realizace strategie inteligentní specializace ČR</a:t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Ing. Marek </a:t>
            </a:r>
            <a:r>
              <a:rPr lang="cs-CZ" sz="2400" dirty="0" err="1" smtClean="0"/>
              <a:t>Jetmar</a:t>
            </a:r>
            <a:r>
              <a:rPr lang="cs-CZ" sz="2400" dirty="0" smtClean="0"/>
              <a:t>, </a:t>
            </a:r>
            <a:r>
              <a:rPr lang="cs-CZ" sz="2400" dirty="0" err="1" smtClean="0"/>
              <a:t>Ph.D</a:t>
            </a:r>
            <a:r>
              <a:rPr lang="cs-CZ" sz="2400" dirty="0" smtClean="0"/>
              <a:t>.,</a:t>
            </a:r>
            <a:br>
              <a:rPr lang="cs-CZ" sz="2400" dirty="0" smtClean="0"/>
            </a:br>
            <a:r>
              <a:rPr lang="cs-CZ" sz="2400" dirty="0" smtClean="0"/>
              <a:t>poradce Pavla </a:t>
            </a:r>
            <a:r>
              <a:rPr lang="cs-CZ" sz="2400" dirty="0" err="1" smtClean="0"/>
              <a:t>Bělobrádka</a:t>
            </a:r>
            <a:r>
              <a:rPr lang="cs-CZ" sz="2400" dirty="0" smtClean="0"/>
              <a:t>, MPV pro VVI </a:t>
            </a:r>
            <a:br>
              <a:rPr lang="cs-CZ" sz="2400" dirty="0" smtClean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4972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NIP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Národní inovační platformy jsou konzultační skupiny, které zřizuje Řídicí výbor RIS3 za účelem identifikace potřeb, zpřesnění/usměrnění strategických priorit, identifikaci podnikatelských příležitostí a projednání zacílení navrhovaných opatření (tj. zamýšlených intervencí na podporu identifikovaných oblastí inteligentní specializace). Národní inovační platformy jsou zřízeny pro navrhované domény specializace a představují fórum, které má iniciační a doporučující charakter.</a:t>
            </a:r>
            <a:endParaRPr lang="cs-CZ" sz="20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NIP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Hlavní proud tvoří:</a:t>
            </a:r>
          </a:p>
          <a:p>
            <a:pPr lvl="0"/>
            <a:r>
              <a:rPr lang="cs-CZ" dirty="0" smtClean="0"/>
              <a:t>Strojírenství, energetika, hutnictví</a:t>
            </a:r>
          </a:p>
          <a:p>
            <a:pPr lvl="0"/>
            <a:r>
              <a:rPr lang="cs-CZ" dirty="0" smtClean="0"/>
              <a:t>Elektronika, elektrotechnika a ICT</a:t>
            </a:r>
          </a:p>
          <a:p>
            <a:pPr lvl="0"/>
            <a:r>
              <a:rPr lang="cs-CZ" dirty="0" smtClean="0"/>
              <a:t>Výroba dopravních prostředků</a:t>
            </a:r>
          </a:p>
          <a:p>
            <a:pPr lvl="0"/>
            <a:r>
              <a:rPr lang="cs-CZ" dirty="0" smtClean="0"/>
              <a:t>Léčiva, biotechnologie, prostředky zdravotnické techniky, </a:t>
            </a:r>
            <a:r>
              <a:rPr lang="cs-CZ" dirty="0" err="1" smtClean="0"/>
              <a:t>life</a:t>
            </a:r>
            <a:r>
              <a:rPr lang="cs-CZ" dirty="0" smtClean="0"/>
              <a:t> </a:t>
            </a:r>
            <a:r>
              <a:rPr lang="cs-CZ" dirty="0" err="1" smtClean="0"/>
              <a:t>sciences</a:t>
            </a:r>
            <a:r>
              <a:rPr lang="cs-CZ" dirty="0" smtClean="0"/>
              <a:t> </a:t>
            </a:r>
          </a:p>
          <a:p>
            <a:pPr lvl="0">
              <a:buNone/>
            </a:pPr>
            <a:r>
              <a:rPr lang="cs-CZ" dirty="0" smtClean="0"/>
              <a:t>Následně:</a:t>
            </a:r>
          </a:p>
          <a:p>
            <a:pPr lvl="0"/>
            <a:r>
              <a:rPr lang="cs-CZ" dirty="0" smtClean="0"/>
              <a:t>Kulturní a kreativní průmysly </a:t>
            </a:r>
          </a:p>
          <a:p>
            <a:pPr lvl="0"/>
            <a:r>
              <a:rPr lang="cs-CZ" dirty="0" smtClean="0"/>
              <a:t>Zemědělství a životní prostředí </a:t>
            </a:r>
          </a:p>
          <a:p>
            <a:pPr lvl="0"/>
            <a:r>
              <a:rPr lang="cs-CZ" dirty="0" smtClean="0"/>
              <a:t>Společenské výzvy.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NIP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Základní problémy, které se musely překonat při vedení debaty v NIP:</a:t>
            </a:r>
            <a:endParaRPr lang="cs-CZ" dirty="0" smtClean="0"/>
          </a:p>
          <a:p>
            <a:pPr lvl="0"/>
            <a:r>
              <a:rPr lang="cs-CZ" dirty="0" smtClean="0"/>
              <a:t>Nalezení společného jazyka, kterým by byli schopni mezi sebou komunikovat vědečtí pracovníci, akademici, podnikatelé, inovátoři, úředníci pocházející z rozdílných prostředí s odlišnou vnitřní kulturou,</a:t>
            </a:r>
          </a:p>
          <a:p>
            <a:pPr lvl="0"/>
            <a:r>
              <a:rPr lang="cs-CZ" dirty="0" smtClean="0"/>
              <a:t>Nalezení hladiny, která bude dostatečně konkrétní, aby priority a zacílení nepůsobily banálně, zároveň však dostatečně generalizující, aby na ně mohli reagovat, respektive jim porozuměli administrátoři, hodnotitelé, předkladatelé projektů – žadatelé,</a:t>
            </a:r>
          </a:p>
          <a:p>
            <a:pPr lvl="0"/>
            <a:r>
              <a:rPr lang="cs-CZ" dirty="0" smtClean="0"/>
              <a:t>Otevření se debatě, ochota vyslechnout názor kolegů, podělit se o svůj názor,</a:t>
            </a:r>
          </a:p>
          <a:p>
            <a:pPr lvl="0"/>
            <a:r>
              <a:rPr lang="cs-CZ" dirty="0" smtClean="0"/>
              <a:t>Umění vedení diskuse, schopnost vést jednání k vytčeným cílům (priority výzkum, vývoje a inovací) a získat si respekt,</a:t>
            </a:r>
          </a:p>
          <a:p>
            <a:pPr lvl="0"/>
            <a:r>
              <a:rPr lang="cs-CZ" dirty="0" smtClean="0"/>
              <a:t>Schopnost vystihnout v diskusi to podstatné.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Závěry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Dichotomie řízení RIS3, nastavená MŠMT v letech 2013-2015, vyvolává řadu otázek ohledně vzájemných vztahů mezi národní a regionální úrovní konceptu inteligentní specializace. </a:t>
            </a:r>
          </a:p>
          <a:p>
            <a:r>
              <a:rPr lang="cs-CZ" dirty="0" smtClean="0"/>
              <a:t>Základním faktorem je rozpor mezi pojetím vládní politiky a samosprávnou, tj. vlastně samostatnou aktivitou krajů a možnosti koordinace vzájemných kroků. Výzvou je rovněž vztah politické reprezentace a administrativy krajů k animátorům (krajským RIS3 manažerům) a jimi řízeným strukturám, které stojí zpravidla mimo krajský úřad.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Závěry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se týče spolupráce s partnery z výzkumné, vývojové a inovační sféry, byly na národní a krajské úrovni vytvořeny mechanismy pro vzájemný průběžný dialog. Pro veřejnou správu je výzvou udržet kvalitu diskuse a umět její výstupy promítnout do vládní politiky, do podpůrných programů.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4000528" cy="74003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marL="0" indent="0" algn="ctr">
              <a:buNone/>
            </a:pPr>
            <a:r>
              <a:rPr lang="cs-CZ" sz="4000" b="1" dirty="0" smtClean="0"/>
              <a:t>Děkuji za pozornost</a:t>
            </a:r>
          </a:p>
          <a:p>
            <a:pPr marL="0" indent="0" algn="ctr">
              <a:buNone/>
            </a:pPr>
            <a:endParaRPr lang="cs-CZ" sz="4000" b="1" dirty="0" smtClean="0"/>
          </a:p>
          <a:p>
            <a:pPr marL="0" indent="0" algn="ctr">
              <a:buNone/>
            </a:pPr>
            <a:r>
              <a:rPr lang="cs-CZ" sz="4000" b="1" dirty="0" smtClean="0"/>
              <a:t>Ing. Marek </a:t>
            </a:r>
            <a:r>
              <a:rPr lang="cs-CZ" sz="4000" b="1" dirty="0" err="1" smtClean="0"/>
              <a:t>Jetmar</a:t>
            </a:r>
            <a:r>
              <a:rPr lang="cs-CZ" sz="4000" b="1" dirty="0" smtClean="0"/>
              <a:t>, </a:t>
            </a:r>
            <a:r>
              <a:rPr lang="cs-CZ" sz="4000" b="1" dirty="0" err="1" smtClean="0"/>
              <a:t>Ph.D</a:t>
            </a:r>
            <a:r>
              <a:rPr lang="cs-CZ" sz="4000" b="1" smtClean="0"/>
              <a:t>.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xmlns="" val="306608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RIS3?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86766" cy="429996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cs-CZ" altLang="cs-CZ" sz="2400" b="1" dirty="0" smtClean="0"/>
              <a:t>RIS3 </a:t>
            </a:r>
            <a:r>
              <a:rPr lang="cs-CZ" altLang="cs-CZ" sz="2400" dirty="0" smtClean="0"/>
              <a:t>= </a:t>
            </a:r>
            <a:r>
              <a:rPr lang="cs-CZ" altLang="cs-CZ" sz="2400" dirty="0" err="1" smtClean="0"/>
              <a:t>Research</a:t>
            </a:r>
            <a:r>
              <a:rPr lang="cs-CZ" altLang="cs-CZ" sz="2400" dirty="0" smtClean="0"/>
              <a:t> and </a:t>
            </a:r>
            <a:r>
              <a:rPr lang="cs-CZ" altLang="cs-CZ" sz="2400" dirty="0" err="1" smtClean="0"/>
              <a:t>Innovation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Strategy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for</a:t>
            </a:r>
            <a:r>
              <a:rPr lang="cs-CZ" altLang="cs-CZ" sz="2400" dirty="0" smtClean="0"/>
              <a:t> Smart </a:t>
            </a:r>
            <a:r>
              <a:rPr lang="cs-CZ" altLang="cs-CZ" sz="2400" dirty="0" err="1" smtClean="0"/>
              <a:t>Specialization</a:t>
            </a:r>
            <a:r>
              <a:rPr lang="cs-CZ" altLang="cs-CZ" sz="2400" dirty="0" smtClean="0"/>
              <a:t> = Výzkumná a inovační strategie pro inteligentní specializaci</a:t>
            </a:r>
          </a:p>
          <a:p>
            <a:pPr>
              <a:spcBef>
                <a:spcPct val="0"/>
              </a:spcBef>
            </a:pPr>
            <a:endParaRPr lang="cs-CZ" altLang="cs-CZ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Primárním smyslem RIS3 strategie je </a:t>
            </a:r>
            <a:r>
              <a:rPr lang="cs-CZ" b="1" i="1" dirty="0" smtClean="0"/>
              <a:t>podpořit hospodářský růst a transformaci směrem ke znalostní ekonomice, se zohledněním společenských výzev a podmínek členských států a jejich regionů.</a:t>
            </a:r>
            <a:r>
              <a:rPr lang="cs-CZ" dirty="0" smtClean="0"/>
              <a:t>  </a:t>
            </a:r>
          </a:p>
          <a:p>
            <a:pPr>
              <a:spcBef>
                <a:spcPct val="0"/>
              </a:spcBef>
              <a:buNone/>
            </a:pPr>
            <a:endParaRPr lang="cs-CZ" altLang="cs-CZ" dirty="0" smtClean="0"/>
          </a:p>
          <a:p>
            <a:pPr>
              <a:spcBef>
                <a:spcPct val="0"/>
              </a:spcBef>
            </a:pPr>
            <a:r>
              <a:rPr lang="cs-CZ" altLang="cs-CZ" sz="2400" dirty="0" smtClean="0"/>
              <a:t>Koncentrace, specializace x diverzifikace</a:t>
            </a:r>
          </a:p>
          <a:p>
            <a:pPr>
              <a:spcBef>
                <a:spcPct val="0"/>
              </a:spcBef>
            </a:pPr>
            <a:endParaRPr lang="cs-CZ" altLang="cs-CZ" dirty="0" smtClean="0"/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 marL="731520" lvl="2" indent="0">
              <a:spcBef>
                <a:spcPct val="0"/>
              </a:spcBef>
              <a:buNone/>
            </a:pPr>
            <a:endParaRPr lang="cs-CZ" altLang="cs-CZ" sz="18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6256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RIS3?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186766" cy="4299960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buNone/>
            </a:pPr>
            <a:endParaRPr lang="cs-CZ" altLang="cs-CZ" dirty="0" smtClean="0"/>
          </a:p>
          <a:p>
            <a:pPr>
              <a:spcBef>
                <a:spcPct val="0"/>
              </a:spcBef>
            </a:pPr>
            <a:r>
              <a:rPr lang="cs-CZ" altLang="cs-CZ" sz="2400" dirty="0" smtClean="0"/>
              <a:t>RIS3 – politika </a:t>
            </a:r>
            <a:r>
              <a:rPr lang="cs-CZ" altLang="cs-CZ" sz="2400" dirty="0" err="1" smtClean="0"/>
              <a:t>VaVaI</a:t>
            </a:r>
            <a:r>
              <a:rPr lang="cs-CZ" altLang="cs-CZ" dirty="0" smtClean="0"/>
              <a:t> x regionální politika</a:t>
            </a:r>
            <a:r>
              <a:rPr lang="cs-CZ" altLang="cs-CZ" sz="2400" dirty="0" smtClean="0"/>
              <a:t>  x </a:t>
            </a:r>
            <a:r>
              <a:rPr lang="cs-CZ" altLang="cs-CZ" sz="2400" dirty="0" err="1" smtClean="0"/>
              <a:t>regionalizovaná</a:t>
            </a:r>
            <a:r>
              <a:rPr lang="cs-CZ" altLang="cs-CZ" sz="2400" dirty="0" smtClean="0"/>
              <a:t> politika</a:t>
            </a:r>
          </a:p>
          <a:p>
            <a:pPr>
              <a:spcBef>
                <a:spcPct val="0"/>
              </a:spcBef>
            </a:pPr>
            <a:endParaRPr lang="cs-CZ" altLang="cs-CZ" dirty="0" smtClean="0"/>
          </a:p>
          <a:p>
            <a:pPr>
              <a:spcBef>
                <a:spcPct val="0"/>
              </a:spcBef>
            </a:pPr>
            <a:r>
              <a:rPr lang="cs-CZ" altLang="cs-CZ" sz="2400" dirty="0" smtClean="0"/>
              <a:t>Rozlišná implikace, přístup, zapojení odlišných aktérů </a:t>
            </a:r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>
              <a:spcBef>
                <a:spcPct val="0"/>
              </a:spcBef>
            </a:pPr>
            <a:r>
              <a:rPr lang="cs-CZ" altLang="cs-CZ" dirty="0" smtClean="0"/>
              <a:t>Regulace - e</a:t>
            </a:r>
            <a:r>
              <a:rPr lang="cs-CZ" altLang="cs-CZ" sz="2400" dirty="0" smtClean="0"/>
              <a:t>xistence RIS3  - </a:t>
            </a:r>
            <a:r>
              <a:rPr lang="cs-CZ" altLang="cs-CZ" sz="2400" b="1" dirty="0" smtClean="0"/>
              <a:t>ex-ante </a:t>
            </a:r>
            <a:r>
              <a:rPr lang="cs-CZ" altLang="cs-CZ" sz="2400" b="1" dirty="0" err="1" smtClean="0"/>
              <a:t>kondicionalita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(předběžná podmínka)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EK pro čerpání prostředků z ERDF na oblast </a:t>
            </a:r>
            <a:r>
              <a:rPr lang="cs-CZ" altLang="cs-CZ" sz="2400" dirty="0" err="1" smtClean="0"/>
              <a:t>VaVaI</a:t>
            </a:r>
            <a:r>
              <a:rPr lang="cs-CZ" altLang="cs-CZ" sz="2400" dirty="0" smtClean="0"/>
              <a:t> v programovém období 2014+  ovlivňuje cca 80 </a:t>
            </a:r>
            <a:r>
              <a:rPr lang="cs-CZ" altLang="cs-CZ" sz="2400" dirty="0" err="1" smtClean="0"/>
              <a:t>mld</a:t>
            </a:r>
            <a:r>
              <a:rPr lang="cs-CZ" altLang="cs-CZ" sz="2400" dirty="0" smtClean="0"/>
              <a:t> Kč na </a:t>
            </a:r>
            <a:r>
              <a:rPr lang="cs-CZ" altLang="cs-CZ" sz="2400" dirty="0" err="1" smtClean="0"/>
              <a:t>VaVaI</a:t>
            </a:r>
            <a:endParaRPr lang="cs-CZ" altLang="cs-CZ" sz="2400" dirty="0" smtClean="0"/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 lvl="1" algn="just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cs-CZ" dirty="0" smtClean="0"/>
              <a:t>11.7.2016  byla NRIS3 schválena Vládou ČR</a:t>
            </a:r>
          </a:p>
          <a:p>
            <a:pPr lvl="1" algn="just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 algn="just">
              <a:buClr>
                <a:schemeClr val="accent6"/>
              </a:buClr>
              <a:buFont typeface="Arial" panose="020B0604020202020204" pitchFamily="34" charset="0"/>
              <a:buChar char="•"/>
            </a:pPr>
            <a:r>
              <a:rPr lang="cs-CZ" dirty="0" smtClean="0"/>
              <a:t>29.9.2016 byla NRIS3 schválena Evropskou komisí</a:t>
            </a:r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>
              <a:spcBef>
                <a:spcPct val="0"/>
              </a:spcBef>
            </a:pPr>
            <a:endParaRPr lang="cs-CZ" altLang="cs-CZ" sz="2400" dirty="0" smtClean="0"/>
          </a:p>
          <a:p>
            <a:pPr marL="731520" lvl="2" indent="0">
              <a:spcBef>
                <a:spcPct val="0"/>
              </a:spcBef>
              <a:buNone/>
            </a:pPr>
            <a:endParaRPr lang="cs-CZ" altLang="cs-CZ" sz="18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6256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Programy pod RIS3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spcBef>
                <a:spcPct val="0"/>
              </a:spcBef>
              <a:buNone/>
            </a:pPr>
            <a:r>
              <a:rPr lang="cs-CZ" altLang="cs-CZ" sz="2000" dirty="0" smtClean="0"/>
              <a:t>Které programové a dotační tituly RIS3 zastřešuje v ČR:</a:t>
            </a:r>
          </a:p>
          <a:p>
            <a:pPr lvl="1">
              <a:spcBef>
                <a:spcPct val="0"/>
              </a:spcBef>
              <a:buNone/>
            </a:pPr>
            <a:endParaRPr lang="cs-CZ" altLang="cs-CZ" sz="2000" dirty="0" smtClean="0"/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2000" dirty="0" smtClean="0"/>
              <a:t>operační </a:t>
            </a:r>
            <a:r>
              <a:rPr lang="cs-CZ" altLang="cs-CZ" sz="2000" dirty="0"/>
              <a:t>programy 2014+ :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OP VVV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OP PIK 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OP PPR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IROP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OP Z</a:t>
            </a:r>
          </a:p>
          <a:p>
            <a:pPr marL="457200" lvl="1" indent="0">
              <a:spcBef>
                <a:spcPct val="0"/>
              </a:spcBef>
              <a:buNone/>
            </a:pPr>
            <a:endParaRPr lang="cs-CZ" altLang="cs-CZ" sz="2000" dirty="0"/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sz="2000" dirty="0"/>
              <a:t> národní programy :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TRIO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Centra kompetence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Epsilon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cs-CZ" altLang="cs-CZ" sz="2000" dirty="0"/>
              <a:t>Gama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705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Koncepce RIS3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cs-CZ" altLang="cs-CZ" dirty="0" smtClean="0"/>
              <a:t>1 dokument na národní úrovni</a:t>
            </a:r>
          </a:p>
          <a:p>
            <a:pPr lvl="1">
              <a:spcBef>
                <a:spcPct val="0"/>
              </a:spcBef>
            </a:pPr>
            <a:r>
              <a:rPr lang="cs-CZ" altLang="cs-CZ" sz="2000" dirty="0" smtClean="0"/>
              <a:t>Zpracovaný MŠMT -  verze nebyla akceptována  EK</a:t>
            </a:r>
          </a:p>
          <a:p>
            <a:pPr lvl="1">
              <a:spcBef>
                <a:spcPct val="0"/>
              </a:spcBef>
            </a:pPr>
            <a:r>
              <a:rPr lang="cs-CZ" altLang="cs-CZ" sz="2000" dirty="0" smtClean="0"/>
              <a:t>Rozšířený a přepracovaný ÚV – vyjednán s EK </a:t>
            </a:r>
          </a:p>
          <a:p>
            <a:pPr lvl="1">
              <a:spcBef>
                <a:spcPct val="0"/>
              </a:spcBef>
            </a:pPr>
            <a:endParaRPr lang="cs-CZ" altLang="cs-CZ" sz="2000" dirty="0" smtClean="0"/>
          </a:p>
          <a:p>
            <a:pPr lvl="1">
              <a:spcBef>
                <a:spcPct val="0"/>
              </a:spcBef>
            </a:pPr>
            <a:r>
              <a:rPr lang="cs-CZ" altLang="cs-CZ" sz="2000" dirty="0" smtClean="0"/>
              <a:t>Zachování kontinuity prací, adice</a:t>
            </a:r>
          </a:p>
          <a:p>
            <a:pPr lvl="1">
              <a:spcBef>
                <a:spcPct val="0"/>
              </a:spcBef>
              <a:buNone/>
            </a:pPr>
            <a:endParaRPr lang="cs-CZ" altLang="cs-CZ" sz="2000" dirty="0" smtClean="0"/>
          </a:p>
          <a:p>
            <a:pPr lvl="1">
              <a:spcBef>
                <a:spcPct val="0"/>
              </a:spcBef>
            </a:pPr>
            <a:endParaRPr lang="cs-CZ" altLang="cs-CZ" sz="1700" dirty="0" smtClean="0"/>
          </a:p>
          <a:p>
            <a:pPr>
              <a:spcBef>
                <a:spcPct val="0"/>
              </a:spcBef>
            </a:pPr>
            <a:r>
              <a:rPr lang="cs-CZ" altLang="cs-CZ" dirty="0"/>
              <a:t>14 regionálních dodatků (RIS3 </a:t>
            </a:r>
            <a:r>
              <a:rPr lang="cs-CZ" altLang="cs-CZ" dirty="0" err="1"/>
              <a:t>annexů</a:t>
            </a:r>
            <a:r>
              <a:rPr lang="cs-CZ" altLang="cs-CZ" dirty="0" smtClean="0"/>
              <a:t>) </a:t>
            </a:r>
          </a:p>
          <a:p>
            <a:pPr>
              <a:spcBef>
                <a:spcPct val="0"/>
              </a:spcBef>
            </a:pPr>
            <a:endParaRPr lang="cs-CZ" altLang="cs-CZ" sz="2000" b="1" dirty="0"/>
          </a:p>
          <a:p>
            <a:pPr lvl="1">
              <a:spcBef>
                <a:spcPct val="0"/>
              </a:spcBef>
            </a:pPr>
            <a:r>
              <a:rPr lang="cs-CZ" altLang="cs-CZ" sz="2000" dirty="0" smtClean="0"/>
              <a:t>Zpracované kraji</a:t>
            </a:r>
          </a:p>
          <a:p>
            <a:pPr lvl="1">
              <a:spcBef>
                <a:spcPct val="0"/>
              </a:spcBef>
            </a:pPr>
            <a:r>
              <a:rPr lang="cs-CZ" altLang="cs-CZ" sz="2000" dirty="0" smtClean="0"/>
              <a:t>Zajišťují regionální dimenzi, které mj. obsahují zpřesnění národních priorit v návaznosti na specifika výzkumného a inovačního potenciálu daného kraje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16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8758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Koncepce RIS3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Základní rozpor při implementaci konceptu inteligentní specializaci v ČR:   </a:t>
            </a:r>
          </a:p>
          <a:p>
            <a:pPr marL="822960" lvl="1" indent="-457200"/>
            <a:r>
              <a:rPr lang="cs-CZ" dirty="0" smtClean="0"/>
              <a:t>Vládní politika </a:t>
            </a:r>
          </a:p>
          <a:p>
            <a:pPr marL="822960" lvl="1" indent="-457200">
              <a:buNone/>
            </a:pPr>
            <a:r>
              <a:rPr lang="cs-CZ" dirty="0" smtClean="0"/>
              <a:t>                   x</a:t>
            </a:r>
          </a:p>
          <a:p>
            <a:pPr marL="822960" lvl="1" indent="-457200"/>
            <a:r>
              <a:rPr lang="cs-CZ" dirty="0" smtClean="0"/>
              <a:t>Aktivita krajů (jednotky NUTS 3) v samostatné působnosti </a:t>
            </a:r>
          </a:p>
          <a:p>
            <a:pPr marL="822960" lvl="1" indent="-457200">
              <a:buNone/>
            </a:pPr>
            <a:endParaRPr lang="cs-CZ" dirty="0" smtClean="0"/>
          </a:p>
          <a:p>
            <a:pPr marL="822960" lvl="1" indent="-457200">
              <a:buNone/>
            </a:pPr>
            <a:r>
              <a:rPr lang="cs-CZ" dirty="0" smtClean="0"/>
              <a:t>ČR – unikátní situace v kontextu EU – buď jen na národní úrovni, nebo jen regionální – NUTS 1, NUTS 2</a:t>
            </a:r>
          </a:p>
          <a:p>
            <a:pPr marL="822960" lvl="1" indent="-457200">
              <a:buNone/>
            </a:pPr>
            <a:endParaRPr lang="cs-CZ" dirty="0" smtClean="0"/>
          </a:p>
          <a:p>
            <a:pPr marL="822960" lvl="1" indent="-457200"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Národní RIS strategie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None/>
            </a:pPr>
            <a:endParaRPr lang="cs-CZ" altLang="cs-CZ" sz="1000" dirty="0"/>
          </a:p>
          <a:p>
            <a:pPr>
              <a:spcBef>
                <a:spcPct val="0"/>
              </a:spcBef>
            </a:pPr>
            <a:r>
              <a:rPr lang="cs-CZ" altLang="cs-CZ" dirty="0"/>
              <a:t>RIS3 strategie má efektivně zacílit finanční prostředky (evropské, národní, krajské i soukromé) </a:t>
            </a:r>
            <a:endParaRPr lang="cs-CZ" altLang="cs-CZ" dirty="0" smtClean="0"/>
          </a:p>
          <a:p>
            <a:pPr lvl="1">
              <a:spcBef>
                <a:spcPct val="0"/>
              </a:spcBef>
            </a:pPr>
            <a:r>
              <a:rPr lang="cs-CZ" altLang="cs-CZ" dirty="0" smtClean="0"/>
              <a:t>do </a:t>
            </a:r>
            <a:r>
              <a:rPr lang="cs-CZ" altLang="cs-CZ" dirty="0"/>
              <a:t>aktivit vedoucích k posílení inovační kapacity a </a:t>
            </a:r>
            <a:endParaRPr lang="cs-CZ" altLang="cs-CZ" dirty="0" smtClean="0"/>
          </a:p>
          <a:p>
            <a:pPr lvl="1">
              <a:spcBef>
                <a:spcPct val="0"/>
              </a:spcBef>
            </a:pPr>
            <a:r>
              <a:rPr lang="cs-CZ" altLang="cs-CZ" dirty="0" smtClean="0"/>
              <a:t>do </a:t>
            </a:r>
            <a:r>
              <a:rPr lang="cs-CZ" altLang="cs-CZ" dirty="0"/>
              <a:t>prioritně vytyčených konkurenceschopných/progresivních oblastí </a:t>
            </a:r>
            <a:endParaRPr lang="cs-CZ" altLang="cs-CZ" dirty="0" smtClean="0"/>
          </a:p>
          <a:p>
            <a:pPr lvl="1">
              <a:spcBef>
                <a:spcPct val="0"/>
              </a:spcBef>
            </a:pPr>
            <a:r>
              <a:rPr lang="cs-CZ" altLang="cs-CZ" dirty="0" smtClean="0"/>
              <a:t>plně </a:t>
            </a:r>
            <a:r>
              <a:rPr lang="cs-CZ" altLang="cs-CZ" dirty="0"/>
              <a:t>využít znalostní potenciál regionů, nastavit tak směr jejich dlouhodobému rozvoji a posílit konkurenceschopnost ekonomiky. </a:t>
            </a:r>
            <a:endParaRPr lang="cs-CZ" altLang="cs-CZ" dirty="0" smtClean="0"/>
          </a:p>
          <a:p>
            <a:pPr lvl="1">
              <a:spcBef>
                <a:spcPct val="0"/>
              </a:spcBef>
            </a:pPr>
            <a:endParaRPr lang="cs-CZ" altLang="cs-CZ" dirty="0" smtClean="0"/>
          </a:p>
          <a:p>
            <a:pPr lvl="1">
              <a:spcBef>
                <a:spcPct val="0"/>
              </a:spcBef>
              <a:buNone/>
            </a:pPr>
            <a:r>
              <a:rPr lang="cs-CZ" altLang="cs-CZ" dirty="0" smtClean="0"/>
              <a:t>Hodnotový rámec: udržitelná rozvoj; vazba na rámcové strategie na úrovni EU - </a:t>
            </a:r>
            <a:r>
              <a:rPr lang="cs-CZ" dirty="0" smtClean="0"/>
              <a:t>Strategie pro inteligentní a udržitelný růst podporující začlenění (Evropa 2020),</a:t>
            </a:r>
            <a:r>
              <a:rPr lang="cs-CZ" altLang="cs-CZ" dirty="0" smtClean="0"/>
              <a:t> a ČR – Národní program konkurenceschopnosti apod.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755576" y="3957046"/>
            <a:ext cx="360040" cy="264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637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Nové metodické principy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Bottom</a:t>
            </a:r>
            <a:r>
              <a:rPr lang="cs-CZ" dirty="0" smtClean="0"/>
              <a:t>- </a:t>
            </a:r>
            <a:r>
              <a:rPr lang="cs-CZ" dirty="0" err="1" smtClean="0"/>
              <a:t>up</a:t>
            </a:r>
            <a:r>
              <a:rPr lang="cs-CZ" dirty="0" smtClean="0"/>
              <a:t> přístup</a:t>
            </a:r>
          </a:p>
          <a:p>
            <a:pPr lvl="1"/>
            <a:r>
              <a:rPr lang="cs-CZ" dirty="0" err="1" smtClean="0"/>
              <a:t>Entrepreneurial</a:t>
            </a:r>
            <a:r>
              <a:rPr lang="cs-CZ" dirty="0" smtClean="0"/>
              <a:t> </a:t>
            </a:r>
            <a:r>
              <a:rPr lang="cs-CZ" dirty="0" err="1" smtClean="0"/>
              <a:t>Discovery</a:t>
            </a:r>
            <a:r>
              <a:rPr lang="cs-CZ" dirty="0" smtClean="0"/>
              <a:t> </a:t>
            </a:r>
            <a:r>
              <a:rPr lang="cs-CZ" dirty="0" err="1" smtClean="0"/>
              <a:t>Process</a:t>
            </a:r>
            <a:r>
              <a:rPr lang="cs-CZ" dirty="0" smtClean="0"/>
              <a:t> – zahrnutí podnikatelů, akademického sektoru, veřejné správy a neziskových organizací do procesu identifikace priorit</a:t>
            </a:r>
          </a:p>
          <a:p>
            <a:pPr lvl="1"/>
            <a:r>
              <a:rPr lang="cs-CZ" dirty="0" smtClean="0"/>
              <a:t>Identifikace priorit na regionální úrovni</a:t>
            </a:r>
          </a:p>
          <a:p>
            <a:pPr lvl="1">
              <a:buNone/>
            </a:pPr>
            <a:r>
              <a:rPr lang="cs-CZ" dirty="0" smtClean="0">
                <a:solidFill>
                  <a:srgbClr val="FF0000"/>
                </a:solidFill>
              </a:rPr>
              <a:t>TJ. procesy probíhají paralelně, výzva pro koordinaci</a:t>
            </a:r>
          </a:p>
          <a:p>
            <a:r>
              <a:rPr lang="cs-CZ" dirty="0" err="1" smtClean="0"/>
              <a:t>Prioritizace</a:t>
            </a:r>
            <a:r>
              <a:rPr lang="cs-CZ" dirty="0" smtClean="0"/>
              <a:t> </a:t>
            </a:r>
          </a:p>
          <a:p>
            <a:r>
              <a:rPr lang="cs-CZ" dirty="0" smtClean="0"/>
              <a:t>Silný důraz na implementaci strategie – nutnost akčních a implementačních plánů</a:t>
            </a:r>
          </a:p>
          <a:p>
            <a:r>
              <a:rPr lang="cs-CZ" dirty="0" smtClean="0"/>
              <a:t>Důraz na monitoring a evaluaci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544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NIP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r>
              <a:rPr lang="cs-CZ" dirty="0" smtClean="0"/>
              <a:t>Pomineme-li řídicí struktury NRIS3 (řídicí výbor, předsednictvo), které tvoří zainteresovaní představitelé veřejné správy – Úřad vlády, sekce místopředsedy vlád pro vědu, výzkum a inovace zodpovědná za řízení RIS3, zástupci řídicích orgánů OP VVV (MŠMT) a OP PIK (MPO), sekce MŠMT zodpovědné za oblast vysokých škol, výzkumu a vývoje, MMR – sekce pro řízení ESIF (NOK, předběžná podmínka), MF, a představitel krajů, pak klíčový mechanismus pro komunikaci se zástupci </a:t>
            </a:r>
            <a:r>
              <a:rPr lang="cs-CZ" dirty="0" err="1" smtClean="0"/>
              <a:t>VaVaI</a:t>
            </a:r>
            <a:r>
              <a:rPr lang="cs-CZ" dirty="0" smtClean="0"/>
              <a:t> představují inovační platformy.  </a:t>
            </a:r>
            <a:endParaRPr lang="cs-CZ" sz="2000" dirty="0" smtClean="0"/>
          </a:p>
          <a:p>
            <a:pPr lvl="1" algn="just">
              <a:buClr>
                <a:schemeClr val="accent6"/>
              </a:buClr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 algn="just">
              <a:buFontTx/>
              <a:buChar char="-"/>
            </a:pPr>
            <a:endParaRPr lang="cs-CZ" dirty="0" smtClean="0"/>
          </a:p>
          <a:p>
            <a:pPr marL="36576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38475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VI 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4132</TotalTime>
  <Words>635</Words>
  <Application>Microsoft Office PowerPoint</Application>
  <PresentationFormat>Předvádění na obrazovce (4:3)</PresentationFormat>
  <Paragraphs>124</Paragraphs>
  <Slides>15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Motiv systému Office</vt:lpstr>
      <vt:lpstr>VVI logo</vt:lpstr>
      <vt:lpstr>  Aktivizace aktérů v oblasti výzkumu, vývoje a inovací v kontextu přípravy a realizace strategie inteligentní specializace ČR  Ing. Marek Jetmar, Ph.D., poradce Pavla Bělobrádka, MPV pro VVI  </vt:lpstr>
      <vt:lpstr>Co je RIS3?</vt:lpstr>
      <vt:lpstr>Co je RIS3?</vt:lpstr>
      <vt:lpstr>Programy pod RIS3</vt:lpstr>
      <vt:lpstr>Koncepce RIS3 v ČR</vt:lpstr>
      <vt:lpstr>Koncepce RIS3</vt:lpstr>
      <vt:lpstr>Cíl Národní RIS strategie</vt:lpstr>
      <vt:lpstr>Nové metodické principy</vt:lpstr>
      <vt:lpstr>NIP</vt:lpstr>
      <vt:lpstr>NIP </vt:lpstr>
      <vt:lpstr>NIP</vt:lpstr>
      <vt:lpstr>NIP </vt:lpstr>
      <vt:lpstr>Závěry</vt:lpstr>
      <vt:lpstr>Závěry</vt:lpstr>
      <vt:lpstr>Snímek 15</vt:lpstr>
    </vt:vector>
  </TitlesOfParts>
  <Company>Úřad vlády ČR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Kureková Lucie</dc:creator>
  <cp:lastModifiedBy>Marek Jetmar</cp:lastModifiedBy>
  <cp:revision>360</cp:revision>
  <cp:lastPrinted>2017-01-04T08:11:27Z</cp:lastPrinted>
  <dcterms:created xsi:type="dcterms:W3CDTF">2015-08-20T08:48:43Z</dcterms:created>
  <dcterms:modified xsi:type="dcterms:W3CDTF">2017-05-17T13:08:32Z</dcterms:modified>
</cp:coreProperties>
</file>